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7" r:id="rId4"/>
    <p:sldId id="268" r:id="rId5"/>
    <p:sldId id="273" r:id="rId6"/>
    <p:sldId id="274" r:id="rId7"/>
    <p:sldId id="270" r:id="rId8"/>
    <p:sldId id="271" r:id="rId9"/>
    <p:sldId id="277" r:id="rId10"/>
    <p:sldId id="275" r:id="rId11"/>
    <p:sldId id="278" r:id="rId12"/>
    <p:sldId id="276" r:id="rId13"/>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828459-B8C2-4F08-9818-EF1E677CC8FC}" type="datetimeFigureOut">
              <a:rPr lang="en-AU" smtClean="0"/>
              <a:t>26/09/2017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BB63FF-C21F-4770-AFD1-1DA69DD985B2}" type="slidenum">
              <a:rPr lang="en-AU" smtClean="0"/>
              <a:t>‹#›</a:t>
            </a:fld>
            <a:endParaRPr lang="en-A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94389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AF828459-B8C2-4F08-9818-EF1E677CC8FC}" type="datetimeFigureOut">
              <a:rPr lang="en-AU" smtClean="0"/>
              <a:t>26/09/2017</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855198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28459-B8C2-4F08-9818-EF1E677CC8FC}" type="datetimeFigureOut">
              <a:rPr lang="en-AU" smtClean="0"/>
              <a:t>26/09/2017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2296210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28459-B8C2-4F08-9818-EF1E677CC8FC}" type="datetimeFigureOut">
              <a:rPr lang="en-AU" smtClean="0"/>
              <a:t>26/09/2017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BB63FF-C21F-4770-AFD1-1DA69DD985B2}" type="slidenum">
              <a:rPr lang="en-AU" smtClean="0"/>
              <a:t>‹#›</a:t>
            </a:fld>
            <a:endParaRPr lang="en-A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13245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28459-B8C2-4F08-9818-EF1E677CC8FC}" type="datetimeFigureOut">
              <a:rPr lang="en-AU" smtClean="0"/>
              <a:t>26/09/2017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4237382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28459-B8C2-4F08-9818-EF1E677CC8FC}" type="datetimeFigureOut">
              <a:rPr lang="en-AU" smtClean="0"/>
              <a:t>26/09/2017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BB63FF-C21F-4770-AFD1-1DA69DD985B2}" type="slidenum">
              <a:rPr lang="en-AU" smtClean="0"/>
              <a:t>‹#›</a:t>
            </a:fld>
            <a:endParaRPr lang="en-A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726907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28459-B8C2-4F08-9818-EF1E677CC8FC}" type="datetimeFigureOut">
              <a:rPr lang="en-AU" smtClean="0"/>
              <a:t>26/09/2017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16662473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828459-B8C2-4F08-9818-EF1E677CC8FC}" type="datetimeFigureOut">
              <a:rPr lang="en-AU" smtClean="0"/>
              <a:t>26/09/2017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28840244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828459-B8C2-4F08-9818-EF1E677CC8FC}" type="datetimeFigureOut">
              <a:rPr lang="en-AU" smtClean="0"/>
              <a:t>26/09/2017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1132220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828459-B8C2-4F08-9818-EF1E677CC8FC}" type="datetimeFigureOut">
              <a:rPr lang="en-AU" smtClean="0"/>
              <a:t>26/09/2017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10571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28459-B8C2-4F08-9818-EF1E677CC8FC}" type="datetimeFigureOut">
              <a:rPr lang="en-AU" smtClean="0"/>
              <a:t>26/09/2017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2590062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828459-B8C2-4F08-9818-EF1E677CC8FC}" type="datetimeFigureOut">
              <a:rPr lang="en-AU" smtClean="0"/>
              <a:t>26/09/2017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2119033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828459-B8C2-4F08-9818-EF1E677CC8FC}" type="datetimeFigureOut">
              <a:rPr lang="en-AU" smtClean="0"/>
              <a:t>26/09/2017</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1586724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F828459-B8C2-4F08-9818-EF1E677CC8FC}" type="datetimeFigureOut">
              <a:rPr lang="en-AU" smtClean="0"/>
              <a:t>26/09/2017</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2488816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828459-B8C2-4F08-9818-EF1E677CC8FC}" type="datetimeFigureOut">
              <a:rPr lang="en-AU" smtClean="0"/>
              <a:t>26/09/2017</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3735099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828459-B8C2-4F08-9818-EF1E677CC8FC}" type="datetimeFigureOut">
              <a:rPr lang="en-AU" smtClean="0"/>
              <a:t>26/09/2017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335465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828459-B8C2-4F08-9818-EF1E677CC8FC}" type="datetimeFigureOut">
              <a:rPr lang="en-AU" smtClean="0"/>
              <a:t>26/09/2017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8BB63FF-C21F-4770-AFD1-1DA69DD985B2}" type="slidenum">
              <a:rPr lang="en-AU" smtClean="0"/>
              <a:t>‹#›</a:t>
            </a:fld>
            <a:endParaRPr lang="en-AU"/>
          </a:p>
        </p:txBody>
      </p:sp>
    </p:spTree>
    <p:extLst>
      <p:ext uri="{BB962C8B-B14F-4D97-AF65-F5344CB8AC3E}">
        <p14:creationId xmlns:p14="http://schemas.microsoft.com/office/powerpoint/2010/main" val="2379251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F828459-B8C2-4F08-9818-EF1E677CC8FC}" type="datetimeFigureOut">
              <a:rPr lang="en-AU" smtClean="0"/>
              <a:t>26/09/2017</a:t>
            </a:fld>
            <a:endParaRPr lang="en-A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A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8BB63FF-C21F-4770-AFD1-1DA69DD985B2}" type="slidenum">
              <a:rPr lang="en-AU" smtClean="0"/>
              <a:t>‹#›</a:t>
            </a:fld>
            <a:endParaRPr lang="en-AU"/>
          </a:p>
        </p:txBody>
      </p:sp>
    </p:spTree>
    <p:extLst>
      <p:ext uri="{BB962C8B-B14F-4D97-AF65-F5344CB8AC3E}">
        <p14:creationId xmlns:p14="http://schemas.microsoft.com/office/powerpoint/2010/main" val="238597098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
            </a:r>
            <a:br>
              <a:rPr lang="en-US" dirty="0" smtClean="0"/>
            </a:br>
            <a:r>
              <a:rPr lang="en-US" dirty="0" smtClean="0"/>
              <a:t>SAFE DIVE PLANNING</a:t>
            </a:r>
            <a:br>
              <a:rPr lang="en-US" dirty="0" smtClean="0"/>
            </a:br>
            <a:r>
              <a:rPr lang="en-US" dirty="0"/>
              <a:t/>
            </a:r>
            <a:br>
              <a:rPr lang="en-US" dirty="0"/>
            </a:br>
            <a:endParaRPr lang="en-AU" dirty="0"/>
          </a:p>
        </p:txBody>
      </p:sp>
      <p:sp>
        <p:nvSpPr>
          <p:cNvPr id="3" name="Subtitle 2"/>
          <p:cNvSpPr>
            <a:spLocks noGrp="1"/>
          </p:cNvSpPr>
          <p:nvPr>
            <p:ph type="subTitle" idx="1"/>
          </p:nvPr>
        </p:nvSpPr>
        <p:spPr/>
        <p:txBody>
          <a:bodyPr>
            <a:normAutofit/>
          </a:bodyPr>
          <a:lstStyle/>
          <a:p>
            <a:r>
              <a:rPr lang="en-US" sz="3600" dirty="0" smtClean="0"/>
              <a:t>How to use DCIEM dive tables</a:t>
            </a:r>
            <a:endParaRPr lang="en-AU" sz="36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4442" y="2667180"/>
            <a:ext cx="5425754" cy="4069316"/>
          </a:xfrm>
          <a:prstGeom prst="rect">
            <a:avLst/>
          </a:prstGeom>
        </p:spPr>
      </p:pic>
    </p:spTree>
    <p:extLst>
      <p:ext uri="{BB962C8B-B14F-4D97-AF65-F5344CB8AC3E}">
        <p14:creationId xmlns:p14="http://schemas.microsoft.com/office/powerpoint/2010/main" val="1066520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438" y="84274"/>
            <a:ext cx="10515600" cy="716692"/>
          </a:xfrm>
        </p:spPr>
        <p:txBody>
          <a:bodyPr>
            <a:normAutofit/>
          </a:bodyPr>
          <a:lstStyle/>
          <a:p>
            <a:pPr algn="ctr"/>
            <a:r>
              <a:rPr lang="en-US" dirty="0" smtClean="0"/>
              <a:t>SAFE DIVE Planning - DCIEM dive tables</a:t>
            </a:r>
            <a:endParaRPr lang="en-AU" dirty="0"/>
          </a:p>
        </p:txBody>
      </p:sp>
      <p:sp>
        <p:nvSpPr>
          <p:cNvPr id="3" name="Content Placeholder 2"/>
          <p:cNvSpPr>
            <a:spLocks noGrp="1"/>
          </p:cNvSpPr>
          <p:nvPr>
            <p:ph sz="half" idx="1"/>
          </p:nvPr>
        </p:nvSpPr>
        <p:spPr>
          <a:xfrm>
            <a:off x="684211" y="914400"/>
            <a:ext cx="4937655" cy="5686888"/>
          </a:xfrm>
        </p:spPr>
        <p:txBody>
          <a:bodyPr>
            <a:normAutofit/>
          </a:bodyPr>
          <a:lstStyle/>
          <a:p>
            <a:endParaRPr lang="en-US" dirty="0" smtClean="0"/>
          </a:p>
          <a:p>
            <a:r>
              <a:rPr lang="en-US" dirty="0" smtClean="0"/>
              <a:t>Dive 3, </a:t>
            </a:r>
            <a:r>
              <a:rPr lang="en-US" dirty="0"/>
              <a:t>we undertake </a:t>
            </a:r>
            <a:r>
              <a:rPr lang="en-US" dirty="0" smtClean="0"/>
              <a:t>a third dive </a:t>
            </a:r>
            <a:r>
              <a:rPr lang="en-US" dirty="0"/>
              <a:t>to a depth of </a:t>
            </a:r>
            <a:r>
              <a:rPr lang="en-US" dirty="0" smtClean="0"/>
              <a:t>13m </a:t>
            </a:r>
            <a:r>
              <a:rPr lang="en-US" dirty="0"/>
              <a:t>with a Bottom Time (BT) of </a:t>
            </a:r>
            <a:r>
              <a:rPr lang="en-US" dirty="0" smtClean="0"/>
              <a:t>35 </a:t>
            </a:r>
            <a:r>
              <a:rPr lang="en-US" dirty="0"/>
              <a:t>mins</a:t>
            </a:r>
            <a:r>
              <a:rPr lang="en-US" dirty="0" smtClean="0"/>
              <a:t>.</a:t>
            </a:r>
          </a:p>
          <a:p>
            <a:r>
              <a:rPr lang="en-US" dirty="0" smtClean="0"/>
              <a:t>Effective Bottom Time (EBT) = RF X BT</a:t>
            </a:r>
          </a:p>
          <a:p>
            <a:r>
              <a:rPr lang="en-US" dirty="0" smtClean="0"/>
              <a:t>EBT = 1.6 X 35 mins = 56 mins</a:t>
            </a:r>
          </a:p>
          <a:p>
            <a:r>
              <a:rPr lang="en-US" dirty="0"/>
              <a:t>DCIEM Table A: Dive </a:t>
            </a:r>
            <a:r>
              <a:rPr lang="en-US" dirty="0" smtClean="0"/>
              <a:t>3, </a:t>
            </a:r>
            <a:r>
              <a:rPr lang="en-US" dirty="0"/>
              <a:t>15m with EBT of </a:t>
            </a:r>
            <a:r>
              <a:rPr lang="en-US" dirty="0" smtClean="0"/>
              <a:t>56 </a:t>
            </a:r>
            <a:r>
              <a:rPr lang="en-US" dirty="0"/>
              <a:t>mins = RG of </a:t>
            </a:r>
            <a:r>
              <a:rPr lang="en-US" dirty="0" smtClean="0"/>
              <a:t>F.</a:t>
            </a:r>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a:p>
            <a:pPr marL="0" indent="0">
              <a:buNone/>
            </a:pPr>
            <a:endParaRPr lang="en-AU" dirty="0"/>
          </a:p>
        </p:txBody>
      </p:sp>
      <p:pic>
        <p:nvPicPr>
          <p:cNvPr id="6"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21866" y="914400"/>
            <a:ext cx="6471280" cy="5857987"/>
          </a:xfrm>
        </p:spPr>
      </p:pic>
      <p:sp>
        <p:nvSpPr>
          <p:cNvPr id="5" name="Right Arrow 4"/>
          <p:cNvSpPr/>
          <p:nvPr/>
        </p:nvSpPr>
        <p:spPr>
          <a:xfrm rot="20567264">
            <a:off x="5497713" y="2938517"/>
            <a:ext cx="305126" cy="124797"/>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4" name="Oval 3"/>
          <p:cNvSpPr/>
          <p:nvPr/>
        </p:nvSpPr>
        <p:spPr>
          <a:xfrm>
            <a:off x="5961100" y="2874309"/>
            <a:ext cx="283182" cy="1901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6804450" y="2923738"/>
            <a:ext cx="205950" cy="1736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753962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438" y="84274"/>
            <a:ext cx="10515600" cy="716692"/>
          </a:xfrm>
        </p:spPr>
        <p:txBody>
          <a:bodyPr>
            <a:normAutofit/>
          </a:bodyPr>
          <a:lstStyle/>
          <a:p>
            <a:pPr algn="ctr"/>
            <a:r>
              <a:rPr lang="en-US" dirty="0" smtClean="0"/>
              <a:t>SAFE DIVE Planning - DCIEM dive tables</a:t>
            </a:r>
            <a:endParaRPr lang="en-AU" dirty="0"/>
          </a:p>
        </p:txBody>
      </p:sp>
      <p:sp>
        <p:nvSpPr>
          <p:cNvPr id="3" name="Content Placeholder 2"/>
          <p:cNvSpPr>
            <a:spLocks noGrp="1"/>
          </p:cNvSpPr>
          <p:nvPr>
            <p:ph sz="half" idx="1"/>
          </p:nvPr>
        </p:nvSpPr>
        <p:spPr>
          <a:xfrm>
            <a:off x="684211" y="914400"/>
            <a:ext cx="4937655" cy="5686888"/>
          </a:xfrm>
        </p:spPr>
        <p:txBody>
          <a:bodyPr>
            <a:normAutofit/>
          </a:bodyPr>
          <a:lstStyle/>
          <a:p>
            <a:r>
              <a:rPr lang="en-US" dirty="0" smtClean="0">
                <a:solidFill>
                  <a:srgbClr val="FF0000"/>
                </a:solidFill>
              </a:rPr>
              <a:t>PARTIALLY CORRECT </a:t>
            </a:r>
          </a:p>
          <a:p>
            <a:r>
              <a:rPr lang="en-US" dirty="0" smtClean="0"/>
              <a:t>Since our RG after Dive 2 was F, then Dive 3 must automatically go down a Repetitive Group, therefore RG goes from a F to a G.</a:t>
            </a:r>
          </a:p>
          <a:p>
            <a:pPr marL="0" indent="0">
              <a:buNone/>
            </a:pPr>
            <a:endParaRPr lang="en-US" dirty="0" smtClean="0"/>
          </a:p>
          <a:p>
            <a:pPr marL="0" indent="0">
              <a:buNone/>
            </a:pPr>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a:p>
            <a:pPr marL="0" indent="0">
              <a:buNone/>
            </a:pPr>
            <a:endParaRPr lang="en-AU" dirty="0"/>
          </a:p>
        </p:txBody>
      </p:sp>
      <p:pic>
        <p:nvPicPr>
          <p:cNvPr id="6"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21866" y="914400"/>
            <a:ext cx="6471280" cy="5857987"/>
          </a:xfrm>
        </p:spPr>
      </p:pic>
      <p:sp>
        <p:nvSpPr>
          <p:cNvPr id="4" name="Oval 3"/>
          <p:cNvSpPr/>
          <p:nvPr/>
        </p:nvSpPr>
        <p:spPr>
          <a:xfrm>
            <a:off x="5961100" y="2874309"/>
            <a:ext cx="283182" cy="1901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6804450" y="2923738"/>
            <a:ext cx="205950" cy="1736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2826429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438" y="84274"/>
            <a:ext cx="10515600" cy="716692"/>
          </a:xfrm>
        </p:spPr>
        <p:txBody>
          <a:bodyPr>
            <a:normAutofit/>
          </a:bodyPr>
          <a:lstStyle/>
          <a:p>
            <a:pPr algn="ctr"/>
            <a:r>
              <a:rPr lang="en-US" dirty="0" smtClean="0"/>
              <a:t>SAFE DIVE Planning - DCIEM dive tables</a:t>
            </a:r>
            <a:endParaRPr lang="en-AU" dirty="0"/>
          </a:p>
        </p:txBody>
      </p:sp>
      <p:sp>
        <p:nvSpPr>
          <p:cNvPr id="3" name="Content Placeholder 2"/>
          <p:cNvSpPr>
            <a:spLocks noGrp="1"/>
          </p:cNvSpPr>
          <p:nvPr>
            <p:ph sz="half" idx="1"/>
          </p:nvPr>
        </p:nvSpPr>
        <p:spPr>
          <a:xfrm>
            <a:off x="684211" y="914400"/>
            <a:ext cx="4937655" cy="5686888"/>
          </a:xfrm>
        </p:spPr>
        <p:txBody>
          <a:bodyPr>
            <a:normAutofit/>
          </a:bodyPr>
          <a:lstStyle/>
          <a:p>
            <a:endParaRPr lang="en-US" dirty="0" smtClean="0"/>
          </a:p>
          <a:p>
            <a:endParaRPr lang="en-US" dirty="0"/>
          </a:p>
          <a:p>
            <a:endParaRPr lang="en-US" dirty="0" smtClean="0"/>
          </a:p>
          <a:p>
            <a:r>
              <a:rPr lang="en-US" dirty="0" smtClean="0"/>
              <a:t>Important – To stay within safe diving limits the University only allows a maximum repetitive group of G if the hyperbaric chamber is &gt; 2 hours away and up to H if the Hyperbaric chamber is &lt; 2 hours away.</a:t>
            </a:r>
            <a:endParaRPr lang="en-US" dirty="0"/>
          </a:p>
          <a:p>
            <a:endParaRPr lang="en-US" dirty="0"/>
          </a:p>
          <a:p>
            <a:endParaRPr lang="en-US" dirty="0" smtClean="0"/>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AU" dirty="0"/>
          </a:p>
        </p:txBody>
      </p:sp>
      <p:pic>
        <p:nvPicPr>
          <p:cNvPr id="6"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21866" y="914400"/>
            <a:ext cx="6471280" cy="5857987"/>
          </a:xfrm>
        </p:spPr>
      </p:pic>
    </p:spTree>
    <p:extLst>
      <p:ext uri="{BB962C8B-B14F-4D97-AF65-F5344CB8AC3E}">
        <p14:creationId xmlns:p14="http://schemas.microsoft.com/office/powerpoint/2010/main" val="42876705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438" y="84274"/>
            <a:ext cx="10515600" cy="716692"/>
          </a:xfrm>
        </p:spPr>
        <p:txBody>
          <a:bodyPr>
            <a:normAutofit/>
          </a:bodyPr>
          <a:lstStyle/>
          <a:p>
            <a:pPr algn="ctr"/>
            <a:r>
              <a:rPr lang="en-US" dirty="0" smtClean="0"/>
              <a:t>SAFE DIVE Planning - DCIEM dive tables</a:t>
            </a:r>
            <a:endParaRPr lang="en-AU" dirty="0"/>
          </a:p>
        </p:txBody>
      </p:sp>
      <p:sp>
        <p:nvSpPr>
          <p:cNvPr id="3" name="Content Placeholder 2"/>
          <p:cNvSpPr>
            <a:spLocks noGrp="1"/>
          </p:cNvSpPr>
          <p:nvPr>
            <p:ph sz="half" idx="1"/>
          </p:nvPr>
        </p:nvSpPr>
        <p:spPr>
          <a:xfrm>
            <a:off x="684211" y="914400"/>
            <a:ext cx="4937655" cy="5686888"/>
          </a:xfrm>
        </p:spPr>
        <p:txBody>
          <a:bodyPr>
            <a:normAutofit/>
          </a:bodyPr>
          <a:lstStyle/>
          <a:p>
            <a:r>
              <a:rPr lang="en-US" dirty="0"/>
              <a:t>Dive 1, Dive to depth to 18m with a Bottom Time (BT)of 30 mins. </a:t>
            </a:r>
          </a:p>
          <a:p>
            <a:r>
              <a:rPr lang="en-US" dirty="0" smtClean="0"/>
              <a:t>Refer to DCIEM Table </a:t>
            </a:r>
            <a:r>
              <a:rPr lang="en-US" dirty="0"/>
              <a:t>A: </a:t>
            </a:r>
            <a:r>
              <a:rPr lang="en-US" dirty="0" smtClean="0"/>
              <a:t>Dive 1 Depth 18m with Bottom Time (BT) of 30 mins therefore Repetitive </a:t>
            </a:r>
            <a:r>
              <a:rPr lang="en-US" dirty="0"/>
              <a:t>Group (RG) equals </a:t>
            </a:r>
            <a:r>
              <a:rPr lang="en-US" dirty="0" smtClean="0"/>
              <a:t>D.</a:t>
            </a:r>
            <a:endParaRPr lang="en-US" dirty="0"/>
          </a:p>
          <a:p>
            <a:pPr marL="0" indent="0">
              <a:buNone/>
            </a:pPr>
            <a:endParaRPr lang="en-US" dirty="0"/>
          </a:p>
          <a:p>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AU" dirty="0"/>
          </a:p>
        </p:txBody>
      </p:sp>
      <p:pic>
        <p:nvPicPr>
          <p:cNvPr id="6"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21866" y="914400"/>
            <a:ext cx="6471280" cy="5857987"/>
          </a:xfrm>
        </p:spPr>
      </p:pic>
      <p:sp>
        <p:nvSpPr>
          <p:cNvPr id="4" name="Oval 3"/>
          <p:cNvSpPr/>
          <p:nvPr/>
        </p:nvSpPr>
        <p:spPr>
          <a:xfrm>
            <a:off x="5750012" y="3072714"/>
            <a:ext cx="486032" cy="19770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p:cNvSpPr/>
          <p:nvPr/>
        </p:nvSpPr>
        <p:spPr>
          <a:xfrm>
            <a:off x="6491416" y="3138616"/>
            <a:ext cx="263611" cy="13180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ight Arrow 7"/>
          <p:cNvSpPr/>
          <p:nvPr/>
        </p:nvSpPr>
        <p:spPr>
          <a:xfrm rot="3672189">
            <a:off x="5219555" y="2745362"/>
            <a:ext cx="680974" cy="188566"/>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5623595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438" y="84274"/>
            <a:ext cx="10515600" cy="716692"/>
          </a:xfrm>
        </p:spPr>
        <p:txBody>
          <a:bodyPr>
            <a:normAutofit/>
          </a:bodyPr>
          <a:lstStyle/>
          <a:p>
            <a:pPr algn="ctr"/>
            <a:r>
              <a:rPr lang="en-US" dirty="0" smtClean="0"/>
              <a:t>SAFE DIVE Planning - DCIEM dive tables</a:t>
            </a:r>
            <a:endParaRPr lang="en-AU" dirty="0"/>
          </a:p>
        </p:txBody>
      </p:sp>
      <p:sp>
        <p:nvSpPr>
          <p:cNvPr id="3" name="Content Placeholder 2"/>
          <p:cNvSpPr>
            <a:spLocks noGrp="1"/>
          </p:cNvSpPr>
          <p:nvPr>
            <p:ph sz="half" idx="1"/>
          </p:nvPr>
        </p:nvSpPr>
        <p:spPr>
          <a:xfrm>
            <a:off x="684211" y="914400"/>
            <a:ext cx="4937655" cy="5686888"/>
          </a:xfrm>
        </p:spPr>
        <p:txBody>
          <a:bodyPr>
            <a:normAutofit/>
          </a:bodyPr>
          <a:lstStyle/>
          <a:p>
            <a:r>
              <a:rPr lang="en-US" dirty="0" smtClean="0"/>
              <a:t>Dive 2. We are planning a second repetitive dive we then refer to DCIEM Table B: Surface Intervals. </a:t>
            </a:r>
          </a:p>
          <a:p>
            <a:r>
              <a:rPr lang="en-US" dirty="0" smtClean="0"/>
              <a:t>Since we finished up Dive 1 with a Repetitive Group (RG) of D and we have planned a 30 to 45 min Surface </a:t>
            </a:r>
            <a:r>
              <a:rPr lang="en-US" dirty="0"/>
              <a:t>I</a:t>
            </a:r>
            <a:r>
              <a:rPr lang="en-US" dirty="0" smtClean="0"/>
              <a:t>nterval </a:t>
            </a:r>
            <a:r>
              <a:rPr lang="en-US" dirty="0"/>
              <a:t>(</a:t>
            </a:r>
            <a:r>
              <a:rPr lang="en-US" dirty="0" smtClean="0"/>
              <a:t>SI), Repetitive </a:t>
            </a:r>
            <a:r>
              <a:rPr lang="en-US" dirty="0"/>
              <a:t>Factor (RF) equals </a:t>
            </a:r>
            <a:r>
              <a:rPr lang="en-US" dirty="0" smtClean="0"/>
              <a:t>1.5.</a:t>
            </a:r>
          </a:p>
          <a:p>
            <a:r>
              <a:rPr lang="en-US" dirty="0" smtClean="0"/>
              <a:t>Note, determining the RF is vital to safe repetitive dive planning as it </a:t>
            </a:r>
            <a:r>
              <a:rPr lang="en-US" dirty="0"/>
              <a:t>takes into consideration the R</a:t>
            </a:r>
            <a:r>
              <a:rPr lang="en-US" dirty="0" smtClean="0"/>
              <a:t>esidual Nitrogen built up </a:t>
            </a:r>
            <a:r>
              <a:rPr lang="en-US" dirty="0"/>
              <a:t>in the </a:t>
            </a:r>
            <a:r>
              <a:rPr lang="en-US" dirty="0" smtClean="0"/>
              <a:t>diver’s body. </a:t>
            </a:r>
          </a:p>
          <a:p>
            <a:pPr marL="0" indent="0">
              <a:buNone/>
            </a:pPr>
            <a:endParaRPr lang="en-US" dirty="0" smtClean="0"/>
          </a:p>
          <a:p>
            <a:endParaRPr lang="en-US" dirty="0"/>
          </a:p>
          <a:p>
            <a:pPr marL="0" indent="0">
              <a:buNone/>
            </a:pPr>
            <a:endParaRPr lang="en-AU" dirty="0"/>
          </a:p>
        </p:txBody>
      </p:sp>
      <p:pic>
        <p:nvPicPr>
          <p:cNvPr id="6"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21866" y="914400"/>
            <a:ext cx="6471280" cy="5857987"/>
          </a:xfrm>
        </p:spPr>
      </p:pic>
      <p:sp>
        <p:nvSpPr>
          <p:cNvPr id="5" name="Right Arrow 4"/>
          <p:cNvSpPr/>
          <p:nvPr/>
        </p:nvSpPr>
        <p:spPr>
          <a:xfrm rot="21099475">
            <a:off x="5000709" y="1274563"/>
            <a:ext cx="3945685" cy="161775"/>
          </a:xfrm>
          <a:prstGeom prst="rightArrow">
            <a:avLst/>
          </a:prstGeom>
          <a:solidFill>
            <a:srgbClr val="C000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4" name="Oval 3"/>
          <p:cNvSpPr/>
          <p:nvPr/>
        </p:nvSpPr>
        <p:spPr>
          <a:xfrm>
            <a:off x="9440562" y="1103870"/>
            <a:ext cx="288324" cy="2883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8976634" y="1634874"/>
            <a:ext cx="197708" cy="188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Down Arrow 10"/>
          <p:cNvSpPr/>
          <p:nvPr/>
        </p:nvSpPr>
        <p:spPr>
          <a:xfrm>
            <a:off x="9484877" y="1396537"/>
            <a:ext cx="199694" cy="266947"/>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12" name="Down Arrow 11"/>
          <p:cNvSpPr/>
          <p:nvPr/>
        </p:nvSpPr>
        <p:spPr>
          <a:xfrm rot="16047382">
            <a:off x="9227469" y="1565767"/>
            <a:ext cx="199694" cy="306562"/>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13" name="Oval 12"/>
          <p:cNvSpPr/>
          <p:nvPr/>
        </p:nvSpPr>
        <p:spPr>
          <a:xfrm>
            <a:off x="9484877" y="1647008"/>
            <a:ext cx="199694" cy="16035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0149037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438" y="84274"/>
            <a:ext cx="10515600" cy="716692"/>
          </a:xfrm>
        </p:spPr>
        <p:txBody>
          <a:bodyPr>
            <a:normAutofit/>
          </a:bodyPr>
          <a:lstStyle/>
          <a:p>
            <a:pPr algn="ctr"/>
            <a:r>
              <a:rPr lang="en-US" dirty="0" smtClean="0"/>
              <a:t>SAFE DIVE Planning - DCIEM dive tables</a:t>
            </a:r>
            <a:endParaRPr lang="en-AU" dirty="0"/>
          </a:p>
        </p:txBody>
      </p:sp>
      <p:sp>
        <p:nvSpPr>
          <p:cNvPr id="3" name="Content Placeholder 2"/>
          <p:cNvSpPr>
            <a:spLocks noGrp="1"/>
          </p:cNvSpPr>
          <p:nvPr>
            <p:ph sz="half" idx="1"/>
          </p:nvPr>
        </p:nvSpPr>
        <p:spPr>
          <a:xfrm>
            <a:off x="684211" y="914400"/>
            <a:ext cx="4937655" cy="5686888"/>
          </a:xfrm>
        </p:spPr>
        <p:txBody>
          <a:bodyPr>
            <a:normAutofit fontScale="25000" lnSpcReduction="20000"/>
          </a:bodyPr>
          <a:lstStyle/>
          <a:p>
            <a:endParaRPr lang="en-US" dirty="0" smtClean="0"/>
          </a:p>
          <a:p>
            <a:endParaRPr lang="en-US" dirty="0"/>
          </a:p>
          <a:p>
            <a:endParaRPr lang="en-US" dirty="0" smtClean="0"/>
          </a:p>
          <a:p>
            <a:endParaRPr lang="en-US" dirty="0"/>
          </a:p>
          <a:p>
            <a:pPr marL="0" indent="0">
              <a:buNone/>
            </a:pPr>
            <a:endParaRPr lang="en-US" dirty="0" smtClean="0"/>
          </a:p>
          <a:p>
            <a:endParaRPr lang="en-US" sz="3600" dirty="0" smtClean="0"/>
          </a:p>
          <a:p>
            <a:pPr marL="0" indent="0">
              <a:buNone/>
            </a:pPr>
            <a:endParaRPr lang="en-US" sz="3600" dirty="0" smtClean="0"/>
          </a:p>
          <a:p>
            <a:r>
              <a:rPr lang="en-US" sz="8000" dirty="0" smtClean="0"/>
              <a:t>Dive </a:t>
            </a:r>
            <a:r>
              <a:rPr lang="en-US" sz="8000" dirty="0"/>
              <a:t>2 </a:t>
            </a:r>
            <a:r>
              <a:rPr lang="en-US" sz="8000" dirty="0" smtClean="0"/>
              <a:t>is proposed to </a:t>
            </a:r>
            <a:r>
              <a:rPr lang="en-US" sz="8000" dirty="0"/>
              <a:t>maximum depth of </a:t>
            </a:r>
            <a:r>
              <a:rPr lang="en-US" sz="8000" dirty="0" smtClean="0"/>
              <a:t>15m. We then must refer to DCIEM Table </a:t>
            </a:r>
            <a:r>
              <a:rPr lang="en-US" sz="8000" dirty="0"/>
              <a:t>C: </a:t>
            </a:r>
            <a:r>
              <a:rPr lang="en-US" sz="8000" dirty="0" smtClean="0"/>
              <a:t>Repetitive Diving. </a:t>
            </a:r>
          </a:p>
          <a:p>
            <a:r>
              <a:rPr lang="en-US" sz="8000" dirty="0" smtClean="0"/>
              <a:t>Since we have a RF of 1.5 and depth of 15m, we therefore have </a:t>
            </a:r>
            <a:r>
              <a:rPr lang="en-US" sz="8000" dirty="0"/>
              <a:t>a No D</a:t>
            </a:r>
            <a:r>
              <a:rPr lang="en-US" sz="8000" dirty="0" smtClean="0"/>
              <a:t>ecompression (No-D) diving </a:t>
            </a:r>
            <a:r>
              <a:rPr lang="en-US" sz="8000" dirty="0"/>
              <a:t>limit of </a:t>
            </a:r>
            <a:r>
              <a:rPr lang="en-US" sz="8000" dirty="0" smtClean="0"/>
              <a:t>41 </a:t>
            </a:r>
            <a:r>
              <a:rPr lang="en-US" sz="8000" dirty="0"/>
              <a:t>mins</a:t>
            </a:r>
            <a:r>
              <a:rPr lang="en-US" sz="8000" dirty="0" smtClean="0"/>
              <a:t>.</a:t>
            </a:r>
          </a:p>
          <a:p>
            <a:r>
              <a:rPr lang="en-US" sz="8000" dirty="0" smtClean="0"/>
              <a:t>Important to outline the No Decompression safe diving limits before undertaking the dive, if the dive team go over this time during the dive, they will need to implement an Emergency Decompression Safety Stop to off-gas before returning to the surface, i.e. generally 3m depth for 5mins.</a:t>
            </a:r>
          </a:p>
          <a:p>
            <a:endParaRPr lang="en-US" sz="8000" dirty="0" smtClean="0"/>
          </a:p>
          <a:p>
            <a:endParaRPr lang="en-US" sz="3200" dirty="0" smtClean="0"/>
          </a:p>
          <a:p>
            <a:endParaRPr lang="en-US" sz="3200" dirty="0" smtClean="0"/>
          </a:p>
          <a:p>
            <a:pPr marL="0" indent="0">
              <a:buNone/>
            </a:pPr>
            <a:endParaRPr lang="en-US" dirty="0" smtClean="0"/>
          </a:p>
          <a:p>
            <a:endParaRPr lang="en-US" dirty="0"/>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AU" dirty="0"/>
          </a:p>
        </p:txBody>
      </p:sp>
      <p:pic>
        <p:nvPicPr>
          <p:cNvPr id="6"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21866" y="914400"/>
            <a:ext cx="6471280" cy="5857987"/>
          </a:xfrm>
        </p:spPr>
      </p:pic>
      <p:sp>
        <p:nvSpPr>
          <p:cNvPr id="5" name="Right Arrow 4"/>
          <p:cNvSpPr/>
          <p:nvPr/>
        </p:nvSpPr>
        <p:spPr>
          <a:xfrm rot="1042139">
            <a:off x="5154699" y="2182737"/>
            <a:ext cx="3857713" cy="140652"/>
          </a:xfrm>
          <a:prstGeom prst="rightArrow">
            <a:avLst/>
          </a:prstGeom>
          <a:solidFill>
            <a:srgbClr val="C000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4" name="Oval 3"/>
          <p:cNvSpPr/>
          <p:nvPr/>
        </p:nvSpPr>
        <p:spPr>
          <a:xfrm>
            <a:off x="10412627" y="2902354"/>
            <a:ext cx="214184" cy="15948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8896865" y="3262183"/>
            <a:ext cx="560173" cy="17299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Down Arrow 7"/>
          <p:cNvSpPr/>
          <p:nvPr/>
        </p:nvSpPr>
        <p:spPr>
          <a:xfrm rot="16200000">
            <a:off x="9831638" y="2877634"/>
            <a:ext cx="199694" cy="954362"/>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9" name="Down Arrow 8"/>
          <p:cNvSpPr/>
          <p:nvPr/>
        </p:nvSpPr>
        <p:spPr>
          <a:xfrm>
            <a:off x="10411634" y="3061839"/>
            <a:ext cx="199694" cy="238276"/>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10" name="Oval 9"/>
          <p:cNvSpPr/>
          <p:nvPr/>
        </p:nvSpPr>
        <p:spPr>
          <a:xfrm>
            <a:off x="10408666" y="3262183"/>
            <a:ext cx="202662" cy="17299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286866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438" y="84274"/>
            <a:ext cx="10515600" cy="716692"/>
          </a:xfrm>
        </p:spPr>
        <p:txBody>
          <a:bodyPr>
            <a:normAutofit/>
          </a:bodyPr>
          <a:lstStyle/>
          <a:p>
            <a:pPr algn="ctr"/>
            <a:r>
              <a:rPr lang="en-US" dirty="0" smtClean="0"/>
              <a:t>SAFE DIVE Planning - DCIEM dive tables</a:t>
            </a:r>
            <a:endParaRPr lang="en-AU" dirty="0"/>
          </a:p>
        </p:txBody>
      </p:sp>
      <p:sp>
        <p:nvSpPr>
          <p:cNvPr id="3" name="Content Placeholder 2"/>
          <p:cNvSpPr>
            <a:spLocks noGrp="1"/>
          </p:cNvSpPr>
          <p:nvPr>
            <p:ph sz="half" idx="1"/>
          </p:nvPr>
        </p:nvSpPr>
        <p:spPr>
          <a:xfrm>
            <a:off x="684211" y="914400"/>
            <a:ext cx="4937655" cy="5686888"/>
          </a:xfrm>
        </p:spPr>
        <p:txBody>
          <a:bodyPr>
            <a:normAutofit/>
          </a:bodyPr>
          <a:lstStyle/>
          <a:p>
            <a:r>
              <a:rPr lang="en-US" dirty="0" smtClean="0"/>
              <a:t>Dive 2, we undertake second dive to a depth of 15m with a Bottom Time (BT) of 40 mins, Therefore RG = D. </a:t>
            </a:r>
          </a:p>
          <a:p>
            <a:pPr marL="0" indent="0">
              <a:buNone/>
            </a:pPr>
            <a:endParaRPr lang="en-US" dirty="0" smtClean="0"/>
          </a:p>
          <a:p>
            <a:pPr marL="0" indent="0">
              <a:buNone/>
            </a:pPr>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AU" dirty="0"/>
          </a:p>
        </p:txBody>
      </p:sp>
      <p:pic>
        <p:nvPicPr>
          <p:cNvPr id="6"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21866" y="914400"/>
            <a:ext cx="6471280" cy="5857987"/>
          </a:xfrm>
        </p:spPr>
      </p:pic>
      <p:sp>
        <p:nvSpPr>
          <p:cNvPr id="5" name="Right Arrow 4"/>
          <p:cNvSpPr/>
          <p:nvPr/>
        </p:nvSpPr>
        <p:spPr>
          <a:xfrm rot="3944803">
            <a:off x="4913078" y="2303207"/>
            <a:ext cx="1240142" cy="175494"/>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7" name="Oval 6"/>
          <p:cNvSpPr/>
          <p:nvPr/>
        </p:nvSpPr>
        <p:spPr>
          <a:xfrm>
            <a:off x="6516131" y="2940908"/>
            <a:ext cx="238897" cy="13180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Oval 3"/>
          <p:cNvSpPr/>
          <p:nvPr/>
        </p:nvSpPr>
        <p:spPr>
          <a:xfrm>
            <a:off x="5971689" y="2866769"/>
            <a:ext cx="264353" cy="20594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8613335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438" y="84274"/>
            <a:ext cx="10515600" cy="716692"/>
          </a:xfrm>
        </p:spPr>
        <p:txBody>
          <a:bodyPr>
            <a:normAutofit/>
          </a:bodyPr>
          <a:lstStyle/>
          <a:p>
            <a:pPr algn="ctr"/>
            <a:r>
              <a:rPr lang="en-US" dirty="0" smtClean="0"/>
              <a:t>SAFE DIVE Planning - DCIEM dive tables</a:t>
            </a:r>
            <a:endParaRPr lang="en-AU" dirty="0"/>
          </a:p>
        </p:txBody>
      </p:sp>
      <p:sp>
        <p:nvSpPr>
          <p:cNvPr id="3" name="Content Placeholder 2"/>
          <p:cNvSpPr>
            <a:spLocks noGrp="1"/>
          </p:cNvSpPr>
          <p:nvPr>
            <p:ph sz="half" idx="1"/>
          </p:nvPr>
        </p:nvSpPr>
        <p:spPr>
          <a:xfrm>
            <a:off x="684211" y="914400"/>
            <a:ext cx="4937655" cy="5686888"/>
          </a:xfrm>
        </p:spPr>
        <p:txBody>
          <a:bodyPr>
            <a:normAutofit/>
          </a:bodyPr>
          <a:lstStyle/>
          <a:p>
            <a:r>
              <a:rPr lang="en-US" dirty="0" smtClean="0"/>
              <a:t>Dive 2, we undertake second dive to a depth of 15m with a Bottom Time (BT) of 40 mins, Therefore RG = D. </a:t>
            </a:r>
            <a:r>
              <a:rPr lang="en-US" b="1" dirty="0" smtClean="0">
                <a:solidFill>
                  <a:srgbClr val="FF0000"/>
                </a:solidFill>
              </a:rPr>
              <a:t>NO INCORRECT</a:t>
            </a:r>
          </a:p>
          <a:p>
            <a:pPr marL="0" indent="0">
              <a:buNone/>
            </a:pPr>
            <a:endParaRPr lang="en-US" b="1" dirty="0" smtClean="0">
              <a:solidFill>
                <a:srgbClr val="FF0000"/>
              </a:solidFill>
            </a:endParaRPr>
          </a:p>
          <a:p>
            <a:pPr marL="0" indent="0">
              <a:buNone/>
            </a:pPr>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AU" dirty="0"/>
          </a:p>
        </p:txBody>
      </p:sp>
      <p:pic>
        <p:nvPicPr>
          <p:cNvPr id="6"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21866" y="914400"/>
            <a:ext cx="6471280" cy="5857987"/>
          </a:xfrm>
        </p:spPr>
      </p:pic>
      <p:sp>
        <p:nvSpPr>
          <p:cNvPr id="7" name="Oval 6"/>
          <p:cNvSpPr/>
          <p:nvPr/>
        </p:nvSpPr>
        <p:spPr>
          <a:xfrm>
            <a:off x="6516131" y="2940908"/>
            <a:ext cx="238897" cy="13180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Multiply 3"/>
          <p:cNvSpPr/>
          <p:nvPr/>
        </p:nvSpPr>
        <p:spPr>
          <a:xfrm>
            <a:off x="6178379" y="2549611"/>
            <a:ext cx="914400" cy="9144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ight Arrow 7"/>
          <p:cNvSpPr/>
          <p:nvPr/>
        </p:nvSpPr>
        <p:spPr>
          <a:xfrm rot="3828019">
            <a:off x="4913078" y="2327921"/>
            <a:ext cx="1240142" cy="175494"/>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056471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438" y="84274"/>
            <a:ext cx="10515600" cy="716692"/>
          </a:xfrm>
        </p:spPr>
        <p:txBody>
          <a:bodyPr>
            <a:normAutofit/>
          </a:bodyPr>
          <a:lstStyle/>
          <a:p>
            <a:pPr algn="ctr"/>
            <a:r>
              <a:rPr lang="en-US" dirty="0" smtClean="0"/>
              <a:t>SAFE DIVE Planning - DCIEM dive tables</a:t>
            </a:r>
            <a:endParaRPr lang="en-AU" dirty="0"/>
          </a:p>
        </p:txBody>
      </p:sp>
      <p:sp>
        <p:nvSpPr>
          <p:cNvPr id="3" name="Content Placeholder 2"/>
          <p:cNvSpPr>
            <a:spLocks noGrp="1"/>
          </p:cNvSpPr>
          <p:nvPr>
            <p:ph sz="half" idx="1"/>
          </p:nvPr>
        </p:nvSpPr>
        <p:spPr>
          <a:xfrm>
            <a:off x="684211" y="914400"/>
            <a:ext cx="4937655" cy="5686888"/>
          </a:xfrm>
        </p:spPr>
        <p:txBody>
          <a:bodyPr>
            <a:normAutofit lnSpcReduction="10000"/>
          </a:bodyPr>
          <a:lstStyle/>
          <a:p>
            <a:endParaRPr lang="en-US" dirty="0" smtClean="0"/>
          </a:p>
          <a:p>
            <a:endParaRPr lang="en-US" dirty="0"/>
          </a:p>
          <a:p>
            <a:endParaRPr lang="en-US" dirty="0" smtClean="0"/>
          </a:p>
          <a:p>
            <a:endParaRPr lang="en-US" dirty="0"/>
          </a:p>
          <a:p>
            <a:r>
              <a:rPr lang="en-US" dirty="0" smtClean="0"/>
              <a:t>To correctly calculate for Repetitive Diving, we must calculate Effective Bottom Time (EBT) which takes into consideration the Residual Nitrogen.</a:t>
            </a:r>
          </a:p>
          <a:p>
            <a:r>
              <a:rPr lang="en-US" dirty="0" smtClean="0"/>
              <a:t>Effective Bottom Time (EBT) = Repetitive Factor (RF) x Bottom Time (BT)</a:t>
            </a:r>
          </a:p>
          <a:p>
            <a:r>
              <a:rPr lang="en-US" dirty="0" smtClean="0"/>
              <a:t>EBT = RF x BT</a:t>
            </a:r>
          </a:p>
          <a:p>
            <a:r>
              <a:rPr lang="en-US" dirty="0" smtClean="0"/>
              <a:t>EBT =  1.5 x 40 mins = 60 mins</a:t>
            </a:r>
          </a:p>
          <a:p>
            <a:r>
              <a:rPr lang="en-US" dirty="0" smtClean="0"/>
              <a:t>DCIEM Table A: Dive 2, 15m with EBT of 60 mins = RG of F </a:t>
            </a:r>
          </a:p>
          <a:p>
            <a:pPr marL="0" indent="0">
              <a:buNone/>
            </a:pPr>
            <a:endParaRPr lang="en-US" dirty="0" smtClean="0"/>
          </a:p>
          <a:p>
            <a:pPr marL="0" indent="0">
              <a:buNone/>
            </a:pPr>
            <a:endParaRPr lang="en-US" dirty="0" smtClean="0"/>
          </a:p>
          <a:p>
            <a:pPr marL="0" indent="0">
              <a:buNone/>
            </a:pPr>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AU" dirty="0"/>
          </a:p>
        </p:txBody>
      </p:sp>
      <p:pic>
        <p:nvPicPr>
          <p:cNvPr id="6"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21866" y="914400"/>
            <a:ext cx="6471280" cy="5857987"/>
          </a:xfrm>
        </p:spPr>
      </p:pic>
      <p:sp>
        <p:nvSpPr>
          <p:cNvPr id="5" name="Right Arrow 4"/>
          <p:cNvSpPr/>
          <p:nvPr/>
        </p:nvSpPr>
        <p:spPr>
          <a:xfrm rot="17984922">
            <a:off x="5003009" y="3350347"/>
            <a:ext cx="1058566" cy="155048"/>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4" name="Oval 3"/>
          <p:cNvSpPr/>
          <p:nvPr/>
        </p:nvSpPr>
        <p:spPr>
          <a:xfrm>
            <a:off x="6812692" y="2932670"/>
            <a:ext cx="214184" cy="14828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6001264" y="2895596"/>
            <a:ext cx="214184" cy="14828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2330519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438" y="84274"/>
            <a:ext cx="10515600" cy="716692"/>
          </a:xfrm>
        </p:spPr>
        <p:txBody>
          <a:bodyPr>
            <a:normAutofit/>
          </a:bodyPr>
          <a:lstStyle/>
          <a:p>
            <a:pPr algn="ctr"/>
            <a:r>
              <a:rPr lang="en-US" dirty="0" smtClean="0"/>
              <a:t>SAFE DIVE Planning - DCIEM dive tables</a:t>
            </a:r>
            <a:endParaRPr lang="en-AU" dirty="0"/>
          </a:p>
        </p:txBody>
      </p:sp>
      <p:sp>
        <p:nvSpPr>
          <p:cNvPr id="3" name="Content Placeholder 2"/>
          <p:cNvSpPr>
            <a:spLocks noGrp="1"/>
          </p:cNvSpPr>
          <p:nvPr>
            <p:ph sz="half" idx="1"/>
          </p:nvPr>
        </p:nvSpPr>
        <p:spPr>
          <a:xfrm>
            <a:off x="684211" y="914400"/>
            <a:ext cx="4937655" cy="5686888"/>
          </a:xfrm>
        </p:spPr>
        <p:txBody>
          <a:bodyPr>
            <a:normAutofit/>
          </a:bodyPr>
          <a:lstStyle/>
          <a:p>
            <a:endParaRPr lang="en-US" dirty="0" smtClean="0"/>
          </a:p>
          <a:p>
            <a:endParaRPr lang="en-US" dirty="0"/>
          </a:p>
          <a:p>
            <a:endParaRPr lang="en-US" dirty="0" smtClean="0"/>
          </a:p>
          <a:p>
            <a:r>
              <a:rPr lang="en-US" dirty="0" smtClean="0"/>
              <a:t>Dive 3 – We are planning a third </a:t>
            </a:r>
            <a:r>
              <a:rPr lang="en-US" dirty="0"/>
              <a:t>repetitive dive we </a:t>
            </a:r>
            <a:r>
              <a:rPr lang="en-US" dirty="0" smtClean="0"/>
              <a:t>must </a:t>
            </a:r>
            <a:r>
              <a:rPr lang="en-US" dirty="0"/>
              <a:t>refer to DCIEM Table </a:t>
            </a:r>
            <a:r>
              <a:rPr lang="en-US" dirty="0" smtClean="0"/>
              <a:t>B: Surface Interval. </a:t>
            </a:r>
          </a:p>
          <a:p>
            <a:r>
              <a:rPr lang="en-US" dirty="0" smtClean="0"/>
              <a:t>We </a:t>
            </a:r>
            <a:r>
              <a:rPr lang="en-US" dirty="0"/>
              <a:t>finished up Dive </a:t>
            </a:r>
            <a:r>
              <a:rPr lang="en-US" dirty="0" smtClean="0"/>
              <a:t>2 </a:t>
            </a:r>
            <a:r>
              <a:rPr lang="en-US" dirty="0"/>
              <a:t>with a RG of </a:t>
            </a:r>
            <a:r>
              <a:rPr lang="en-US" dirty="0" smtClean="0"/>
              <a:t>F </a:t>
            </a:r>
            <a:r>
              <a:rPr lang="en-US" dirty="0"/>
              <a:t>and we have a </a:t>
            </a:r>
            <a:r>
              <a:rPr lang="en-US" dirty="0" smtClean="0"/>
              <a:t>scheduled 1 hour Surface Interval (SI) therefore </a:t>
            </a:r>
            <a:r>
              <a:rPr lang="en-US" dirty="0"/>
              <a:t>Repetitive Factor (RF) equals </a:t>
            </a:r>
            <a:r>
              <a:rPr lang="en-US" dirty="0" smtClean="0"/>
              <a:t>1.6. </a:t>
            </a:r>
          </a:p>
          <a:p>
            <a:pPr marL="0" indent="0">
              <a:buNone/>
            </a:pPr>
            <a:endParaRPr lang="en-US" dirty="0"/>
          </a:p>
          <a:p>
            <a:pPr marL="0" indent="0">
              <a:buNone/>
            </a:pPr>
            <a:endParaRPr lang="en-US" dirty="0"/>
          </a:p>
          <a:p>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AU" dirty="0"/>
          </a:p>
        </p:txBody>
      </p:sp>
      <p:pic>
        <p:nvPicPr>
          <p:cNvPr id="6"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21866" y="914400"/>
            <a:ext cx="6471280" cy="5857987"/>
          </a:xfrm>
        </p:spPr>
      </p:pic>
      <p:sp>
        <p:nvSpPr>
          <p:cNvPr id="5" name="Right Arrow 4"/>
          <p:cNvSpPr/>
          <p:nvPr/>
        </p:nvSpPr>
        <p:spPr>
          <a:xfrm rot="20056559">
            <a:off x="4868333" y="1923462"/>
            <a:ext cx="4260065" cy="167117"/>
          </a:xfrm>
          <a:prstGeom prst="rightArrow">
            <a:avLst/>
          </a:prstGeom>
          <a:solidFill>
            <a:srgbClr val="C000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4" name="Oval 3"/>
          <p:cNvSpPr/>
          <p:nvPr/>
        </p:nvSpPr>
        <p:spPr>
          <a:xfrm>
            <a:off x="9679460" y="1112106"/>
            <a:ext cx="280086" cy="2800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8995719" y="1837038"/>
            <a:ext cx="166842" cy="14828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Down Arrow 7"/>
          <p:cNvSpPr/>
          <p:nvPr/>
        </p:nvSpPr>
        <p:spPr>
          <a:xfrm>
            <a:off x="9715540" y="1396537"/>
            <a:ext cx="199694" cy="448739"/>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9" name="Down Arrow 8"/>
          <p:cNvSpPr/>
          <p:nvPr/>
        </p:nvSpPr>
        <p:spPr>
          <a:xfrm rot="16200000">
            <a:off x="9359797" y="1650596"/>
            <a:ext cx="199694" cy="505541"/>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10" name="Oval 9"/>
          <p:cNvSpPr/>
          <p:nvPr/>
        </p:nvSpPr>
        <p:spPr>
          <a:xfrm>
            <a:off x="9715540" y="1828800"/>
            <a:ext cx="199694" cy="1579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5348647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438" y="84274"/>
            <a:ext cx="10515600" cy="716692"/>
          </a:xfrm>
        </p:spPr>
        <p:txBody>
          <a:bodyPr>
            <a:normAutofit/>
          </a:bodyPr>
          <a:lstStyle/>
          <a:p>
            <a:pPr algn="ctr"/>
            <a:r>
              <a:rPr lang="en-US" dirty="0" smtClean="0"/>
              <a:t>SAFE DIVE Planning - DCIEM dive tables</a:t>
            </a:r>
            <a:endParaRPr lang="en-AU" dirty="0"/>
          </a:p>
        </p:txBody>
      </p:sp>
      <p:sp>
        <p:nvSpPr>
          <p:cNvPr id="3" name="Content Placeholder 2"/>
          <p:cNvSpPr>
            <a:spLocks noGrp="1"/>
          </p:cNvSpPr>
          <p:nvPr>
            <p:ph sz="half" idx="1"/>
          </p:nvPr>
        </p:nvSpPr>
        <p:spPr>
          <a:xfrm>
            <a:off x="684211" y="914400"/>
            <a:ext cx="4937655" cy="5686888"/>
          </a:xfrm>
        </p:spPr>
        <p:txBody>
          <a:bodyPr>
            <a:normAutofit/>
          </a:bodyPr>
          <a:lstStyle/>
          <a:p>
            <a:endParaRPr lang="en-US" dirty="0" smtClean="0"/>
          </a:p>
          <a:p>
            <a:endParaRPr lang="en-US" dirty="0"/>
          </a:p>
          <a:p>
            <a:r>
              <a:rPr lang="en-US" dirty="0" smtClean="0"/>
              <a:t>Dive 3. We </a:t>
            </a:r>
            <a:r>
              <a:rPr lang="en-US" dirty="0"/>
              <a:t>then refer to </a:t>
            </a:r>
            <a:r>
              <a:rPr lang="en-US" dirty="0" smtClean="0"/>
              <a:t>DCIEM Table C: Repetitive Diving. </a:t>
            </a:r>
            <a:r>
              <a:rPr lang="en-US" dirty="0"/>
              <a:t>Proposed </a:t>
            </a:r>
            <a:r>
              <a:rPr lang="en-US" dirty="0" smtClean="0"/>
              <a:t>third dive to </a:t>
            </a:r>
            <a:r>
              <a:rPr lang="en-US" dirty="0"/>
              <a:t>maximum depth of 15m, as we have a </a:t>
            </a:r>
            <a:r>
              <a:rPr lang="en-US" dirty="0" smtClean="0"/>
              <a:t>RF </a:t>
            </a:r>
            <a:r>
              <a:rPr lang="en-US" dirty="0"/>
              <a:t>of </a:t>
            </a:r>
            <a:r>
              <a:rPr lang="en-US" dirty="0" smtClean="0"/>
              <a:t>1.6, we </a:t>
            </a:r>
            <a:r>
              <a:rPr lang="en-US" dirty="0"/>
              <a:t>have a No </a:t>
            </a:r>
            <a:r>
              <a:rPr lang="en-US" dirty="0" smtClean="0"/>
              <a:t>Decompression (No-D) </a:t>
            </a:r>
            <a:r>
              <a:rPr lang="en-US" dirty="0"/>
              <a:t>diving limit of </a:t>
            </a:r>
            <a:r>
              <a:rPr lang="en-US" dirty="0" smtClean="0"/>
              <a:t>38 </a:t>
            </a:r>
            <a:r>
              <a:rPr lang="en-US" dirty="0"/>
              <a:t>mins</a:t>
            </a:r>
            <a:r>
              <a:rPr lang="en-US" dirty="0" smtClean="0"/>
              <a:t>.</a:t>
            </a:r>
          </a:p>
          <a:p>
            <a:endParaRPr lang="en-US" dirty="0" smtClean="0"/>
          </a:p>
          <a:p>
            <a:pPr marL="0" indent="0">
              <a:buNone/>
            </a:pPr>
            <a:endParaRPr lang="en-US" dirty="0" smtClean="0"/>
          </a:p>
          <a:p>
            <a:pPr marL="0" indent="0">
              <a:buNone/>
            </a:pPr>
            <a:endParaRPr lang="en-US" dirty="0" smtClean="0"/>
          </a:p>
          <a:p>
            <a:pPr marL="0" indent="0">
              <a:buNone/>
            </a:pPr>
            <a:endParaRPr lang="en-US" dirty="0"/>
          </a:p>
          <a:p>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AU" dirty="0"/>
          </a:p>
        </p:txBody>
      </p:sp>
      <p:pic>
        <p:nvPicPr>
          <p:cNvPr id="6"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21866" y="914400"/>
            <a:ext cx="6471280" cy="5857987"/>
          </a:xfrm>
        </p:spPr>
      </p:pic>
      <p:sp>
        <p:nvSpPr>
          <p:cNvPr id="5" name="Right Arrow 4"/>
          <p:cNvSpPr/>
          <p:nvPr/>
        </p:nvSpPr>
        <p:spPr>
          <a:xfrm rot="1410007">
            <a:off x="5405482" y="2003156"/>
            <a:ext cx="3670034" cy="173998"/>
          </a:xfrm>
          <a:prstGeom prst="rightArrow">
            <a:avLst/>
          </a:prstGeom>
          <a:solidFill>
            <a:srgbClr val="C000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4" name="Oval 3"/>
          <p:cNvSpPr/>
          <p:nvPr/>
        </p:nvSpPr>
        <p:spPr>
          <a:xfrm>
            <a:off x="10668000" y="2901653"/>
            <a:ext cx="164756" cy="16282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9214023" y="3251765"/>
            <a:ext cx="243013" cy="19165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Down Arrow 7"/>
          <p:cNvSpPr/>
          <p:nvPr/>
        </p:nvSpPr>
        <p:spPr>
          <a:xfrm rot="16200000">
            <a:off x="9928353" y="2780918"/>
            <a:ext cx="199694" cy="1147793"/>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9" name="Down Arrow 8"/>
          <p:cNvSpPr/>
          <p:nvPr/>
        </p:nvSpPr>
        <p:spPr>
          <a:xfrm>
            <a:off x="10642298" y="3061839"/>
            <a:ext cx="199694" cy="238276"/>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10" name="Oval 9"/>
          <p:cNvSpPr/>
          <p:nvPr/>
        </p:nvSpPr>
        <p:spPr>
          <a:xfrm>
            <a:off x="10618577" y="3264119"/>
            <a:ext cx="243013" cy="19165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03677096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990</TotalTime>
  <Words>676</Words>
  <Application>Microsoft Office PowerPoint</Application>
  <PresentationFormat>Widescreen</PresentationFormat>
  <Paragraphs>142</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Century Gothic</vt:lpstr>
      <vt:lpstr>Wingdings 3</vt:lpstr>
      <vt:lpstr>Slice</vt:lpstr>
      <vt:lpstr> SAFE DIVE PLANNING  </vt:lpstr>
      <vt:lpstr>SAFE DIVE Planning - DCIEM dive tables</vt:lpstr>
      <vt:lpstr>SAFE DIVE Planning - DCIEM dive tables</vt:lpstr>
      <vt:lpstr>SAFE DIVE Planning - DCIEM dive tables</vt:lpstr>
      <vt:lpstr>SAFE DIVE Planning - DCIEM dive tables</vt:lpstr>
      <vt:lpstr>SAFE DIVE Planning - DCIEM dive tables</vt:lpstr>
      <vt:lpstr>SAFE DIVE Planning - DCIEM dive tables</vt:lpstr>
      <vt:lpstr>SAFE DIVE Planning - DCIEM dive tables</vt:lpstr>
      <vt:lpstr>SAFE DIVE Planning - DCIEM dive tables</vt:lpstr>
      <vt:lpstr>SAFE DIVE Planning - DCIEM dive tables</vt:lpstr>
      <vt:lpstr>SAFE DIVE Planning - DCIEM dive tables</vt:lpstr>
      <vt:lpstr>SAFE DIVE Planning - DCIEM dive tables</vt:lpstr>
    </vt:vector>
  </TitlesOfParts>
  <Company>Flinders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Daily Dive Safety Log</dc:title>
  <dc:creator>Matt Lloyd</dc:creator>
  <cp:lastModifiedBy>Matt Lloyd</cp:lastModifiedBy>
  <cp:revision>50</cp:revision>
  <cp:lastPrinted>2017-09-26T07:01:34Z</cp:lastPrinted>
  <dcterms:created xsi:type="dcterms:W3CDTF">2017-09-18T00:58:49Z</dcterms:created>
  <dcterms:modified xsi:type="dcterms:W3CDTF">2017-09-26T07:01:52Z</dcterms:modified>
</cp:coreProperties>
</file>